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59" r:id="rId5"/>
    <p:sldId id="271" r:id="rId6"/>
    <p:sldId id="262" r:id="rId7"/>
    <p:sldId id="258" r:id="rId8"/>
    <p:sldId id="263" r:id="rId9"/>
    <p:sldId id="266" r:id="rId10"/>
    <p:sldId id="272" r:id="rId11"/>
    <p:sldId id="265"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6D8EF-41E2-3DE4-F561-E339C537CA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17CA7F5-0F5D-3465-01C7-CC2B332F46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C52867C-7D9F-410E-422A-D8E85814F5A9}"/>
              </a:ext>
            </a:extLst>
          </p:cNvPr>
          <p:cNvSpPr>
            <a:spLocks noGrp="1"/>
          </p:cNvSpPr>
          <p:nvPr>
            <p:ph type="dt" sz="half" idx="10"/>
          </p:nvPr>
        </p:nvSpPr>
        <p:spPr/>
        <p:txBody>
          <a:bodyPr/>
          <a:lstStyle/>
          <a:p>
            <a:fld id="{DEF4B2CB-D1AB-40BC-952D-1CAC2A465621}" type="datetimeFigureOut">
              <a:rPr lang="en-IN" smtClean="0"/>
              <a:t>20-12-2022</a:t>
            </a:fld>
            <a:endParaRPr lang="en-IN"/>
          </a:p>
        </p:txBody>
      </p:sp>
      <p:sp>
        <p:nvSpPr>
          <p:cNvPr id="5" name="Footer Placeholder 4">
            <a:extLst>
              <a:ext uri="{FF2B5EF4-FFF2-40B4-BE49-F238E27FC236}">
                <a16:creationId xmlns:a16="http://schemas.microsoft.com/office/drawing/2014/main" id="{4ABB1C54-40A8-1A50-4C51-2144BBBFB3A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E746D6-0BDC-9397-07D9-B9BC31FCA3CB}"/>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256741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D28B3-481C-DAF0-3629-816DA56EC2A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8897156-674D-EDE3-521D-8D8E73ABFC6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91757E6-D085-B04D-C37E-20FBBC2E4CBC}"/>
              </a:ext>
            </a:extLst>
          </p:cNvPr>
          <p:cNvSpPr>
            <a:spLocks noGrp="1"/>
          </p:cNvSpPr>
          <p:nvPr>
            <p:ph type="dt" sz="half" idx="10"/>
          </p:nvPr>
        </p:nvSpPr>
        <p:spPr/>
        <p:txBody>
          <a:bodyPr/>
          <a:lstStyle/>
          <a:p>
            <a:fld id="{DEF4B2CB-D1AB-40BC-952D-1CAC2A465621}" type="datetimeFigureOut">
              <a:rPr lang="en-IN" smtClean="0"/>
              <a:t>20-12-2022</a:t>
            </a:fld>
            <a:endParaRPr lang="en-IN"/>
          </a:p>
        </p:txBody>
      </p:sp>
      <p:sp>
        <p:nvSpPr>
          <p:cNvPr id="5" name="Footer Placeholder 4">
            <a:extLst>
              <a:ext uri="{FF2B5EF4-FFF2-40B4-BE49-F238E27FC236}">
                <a16:creationId xmlns:a16="http://schemas.microsoft.com/office/drawing/2014/main" id="{4AAF4964-5976-7C08-97F8-CE5389C8326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0AB3E4-0B91-7B98-E8AC-603E873A7F3C}"/>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3548676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9E154F-DD1C-423F-102C-AB3B7987D3E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D3588A3-4675-EC99-7179-8AFEBC12607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18F973-2568-64E8-F3E9-5D385050A66D}"/>
              </a:ext>
            </a:extLst>
          </p:cNvPr>
          <p:cNvSpPr>
            <a:spLocks noGrp="1"/>
          </p:cNvSpPr>
          <p:nvPr>
            <p:ph type="dt" sz="half" idx="10"/>
          </p:nvPr>
        </p:nvSpPr>
        <p:spPr/>
        <p:txBody>
          <a:bodyPr/>
          <a:lstStyle/>
          <a:p>
            <a:fld id="{DEF4B2CB-D1AB-40BC-952D-1CAC2A465621}" type="datetimeFigureOut">
              <a:rPr lang="en-IN" smtClean="0"/>
              <a:t>20-12-2022</a:t>
            </a:fld>
            <a:endParaRPr lang="en-IN"/>
          </a:p>
        </p:txBody>
      </p:sp>
      <p:sp>
        <p:nvSpPr>
          <p:cNvPr id="5" name="Footer Placeholder 4">
            <a:extLst>
              <a:ext uri="{FF2B5EF4-FFF2-40B4-BE49-F238E27FC236}">
                <a16:creationId xmlns:a16="http://schemas.microsoft.com/office/drawing/2014/main" id="{629765A2-2631-61DF-706D-278B2C92F6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FEE58C-6C24-AD90-0D95-4D89CE91EEAD}"/>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143071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31D01-9B17-6972-1D39-CDC4B7E1A95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3B4EC21-CB4F-C246-F315-85233BB594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47E92C3-4AF0-32C5-E851-98076121493E}"/>
              </a:ext>
            </a:extLst>
          </p:cNvPr>
          <p:cNvSpPr>
            <a:spLocks noGrp="1"/>
          </p:cNvSpPr>
          <p:nvPr>
            <p:ph type="dt" sz="half" idx="10"/>
          </p:nvPr>
        </p:nvSpPr>
        <p:spPr/>
        <p:txBody>
          <a:bodyPr/>
          <a:lstStyle/>
          <a:p>
            <a:fld id="{DEF4B2CB-D1AB-40BC-952D-1CAC2A465621}" type="datetimeFigureOut">
              <a:rPr lang="en-IN" smtClean="0"/>
              <a:t>20-12-2022</a:t>
            </a:fld>
            <a:endParaRPr lang="en-IN"/>
          </a:p>
        </p:txBody>
      </p:sp>
      <p:sp>
        <p:nvSpPr>
          <p:cNvPr id="5" name="Footer Placeholder 4">
            <a:extLst>
              <a:ext uri="{FF2B5EF4-FFF2-40B4-BE49-F238E27FC236}">
                <a16:creationId xmlns:a16="http://schemas.microsoft.com/office/drawing/2014/main" id="{E7937552-95EF-7036-CDC4-AD0B942EF7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16C5B6-93BD-3C14-0BA6-8D0F5FEDAA0E}"/>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091624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2228F-B06C-6983-C50B-63D244A0B1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4935A8C-A5F9-55BC-CE6E-8622F0F0E6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4E3145-50B8-3D7D-50B6-5418BD56FDA1}"/>
              </a:ext>
            </a:extLst>
          </p:cNvPr>
          <p:cNvSpPr>
            <a:spLocks noGrp="1"/>
          </p:cNvSpPr>
          <p:nvPr>
            <p:ph type="dt" sz="half" idx="10"/>
          </p:nvPr>
        </p:nvSpPr>
        <p:spPr/>
        <p:txBody>
          <a:bodyPr/>
          <a:lstStyle/>
          <a:p>
            <a:fld id="{DEF4B2CB-D1AB-40BC-952D-1CAC2A465621}" type="datetimeFigureOut">
              <a:rPr lang="en-IN" smtClean="0"/>
              <a:t>20-12-2022</a:t>
            </a:fld>
            <a:endParaRPr lang="en-IN"/>
          </a:p>
        </p:txBody>
      </p:sp>
      <p:sp>
        <p:nvSpPr>
          <p:cNvPr id="5" name="Footer Placeholder 4">
            <a:extLst>
              <a:ext uri="{FF2B5EF4-FFF2-40B4-BE49-F238E27FC236}">
                <a16:creationId xmlns:a16="http://schemas.microsoft.com/office/drawing/2014/main" id="{8547F51F-6C59-65C0-4ED5-41322FDEF8C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0EAC19-624A-FBA0-10BF-20F81BCF31DC}"/>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817460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ACC62-0F76-60B2-D879-8D1DB671B21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8E45BFE-1B7A-F315-1731-E7E17D8FBFB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48E8756-5B44-4564-EA9F-BD1E1AA5D7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01D3854-6954-AEA3-6483-B65C1398EBD6}"/>
              </a:ext>
            </a:extLst>
          </p:cNvPr>
          <p:cNvSpPr>
            <a:spLocks noGrp="1"/>
          </p:cNvSpPr>
          <p:nvPr>
            <p:ph type="dt" sz="half" idx="10"/>
          </p:nvPr>
        </p:nvSpPr>
        <p:spPr/>
        <p:txBody>
          <a:bodyPr/>
          <a:lstStyle/>
          <a:p>
            <a:fld id="{DEF4B2CB-D1AB-40BC-952D-1CAC2A465621}" type="datetimeFigureOut">
              <a:rPr lang="en-IN" smtClean="0"/>
              <a:t>20-12-2022</a:t>
            </a:fld>
            <a:endParaRPr lang="en-IN"/>
          </a:p>
        </p:txBody>
      </p:sp>
      <p:sp>
        <p:nvSpPr>
          <p:cNvPr id="6" name="Footer Placeholder 5">
            <a:extLst>
              <a:ext uri="{FF2B5EF4-FFF2-40B4-BE49-F238E27FC236}">
                <a16:creationId xmlns:a16="http://schemas.microsoft.com/office/drawing/2014/main" id="{64FB2398-2926-B1CF-2096-D77BD08EB1E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7C215AE-C56C-6A77-64D8-EB5ABE5AFCCB}"/>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029966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53951-16DF-3247-CF85-E93D3BCC58E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ACD3E1A-8EB1-3AEA-D20A-0EBF56CA6B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B31157-49EE-3449-5608-90B1093EBC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E178963-3A62-2A10-DD7A-10EEF66A61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6FE0CB-0D79-489C-6228-3860E9056A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3AA6C98-2288-4603-F326-EF77208D93BE}"/>
              </a:ext>
            </a:extLst>
          </p:cNvPr>
          <p:cNvSpPr>
            <a:spLocks noGrp="1"/>
          </p:cNvSpPr>
          <p:nvPr>
            <p:ph type="dt" sz="half" idx="10"/>
          </p:nvPr>
        </p:nvSpPr>
        <p:spPr/>
        <p:txBody>
          <a:bodyPr/>
          <a:lstStyle/>
          <a:p>
            <a:fld id="{DEF4B2CB-D1AB-40BC-952D-1CAC2A465621}" type="datetimeFigureOut">
              <a:rPr lang="en-IN" smtClean="0"/>
              <a:t>20-12-2022</a:t>
            </a:fld>
            <a:endParaRPr lang="en-IN"/>
          </a:p>
        </p:txBody>
      </p:sp>
      <p:sp>
        <p:nvSpPr>
          <p:cNvPr id="8" name="Footer Placeholder 7">
            <a:extLst>
              <a:ext uri="{FF2B5EF4-FFF2-40B4-BE49-F238E27FC236}">
                <a16:creationId xmlns:a16="http://schemas.microsoft.com/office/drawing/2014/main" id="{4541D03A-51EE-6F17-DEA6-7776D39E79C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F4BC00D-1E68-3136-79BA-120D678C25AF}"/>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31173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089F2-D47F-FAAE-C0A0-F64A578197B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D11653E-EDEB-7A81-3E0D-59EB63E07729}"/>
              </a:ext>
            </a:extLst>
          </p:cNvPr>
          <p:cNvSpPr>
            <a:spLocks noGrp="1"/>
          </p:cNvSpPr>
          <p:nvPr>
            <p:ph type="dt" sz="half" idx="10"/>
          </p:nvPr>
        </p:nvSpPr>
        <p:spPr/>
        <p:txBody>
          <a:bodyPr/>
          <a:lstStyle/>
          <a:p>
            <a:fld id="{DEF4B2CB-D1AB-40BC-952D-1CAC2A465621}" type="datetimeFigureOut">
              <a:rPr lang="en-IN" smtClean="0"/>
              <a:t>20-12-2022</a:t>
            </a:fld>
            <a:endParaRPr lang="en-IN"/>
          </a:p>
        </p:txBody>
      </p:sp>
      <p:sp>
        <p:nvSpPr>
          <p:cNvPr id="4" name="Footer Placeholder 3">
            <a:extLst>
              <a:ext uri="{FF2B5EF4-FFF2-40B4-BE49-F238E27FC236}">
                <a16:creationId xmlns:a16="http://schemas.microsoft.com/office/drawing/2014/main" id="{6A1667DC-40C0-88D0-5651-7CB407FE979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C85541E-83A8-2675-3B09-4DD5212AE203}"/>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83670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9480DB-CCF5-E5CF-F1D9-948E22B60237}"/>
              </a:ext>
            </a:extLst>
          </p:cNvPr>
          <p:cNvSpPr>
            <a:spLocks noGrp="1"/>
          </p:cNvSpPr>
          <p:nvPr>
            <p:ph type="dt" sz="half" idx="10"/>
          </p:nvPr>
        </p:nvSpPr>
        <p:spPr/>
        <p:txBody>
          <a:bodyPr/>
          <a:lstStyle/>
          <a:p>
            <a:fld id="{DEF4B2CB-D1AB-40BC-952D-1CAC2A465621}" type="datetimeFigureOut">
              <a:rPr lang="en-IN" smtClean="0"/>
              <a:t>20-12-2022</a:t>
            </a:fld>
            <a:endParaRPr lang="en-IN"/>
          </a:p>
        </p:txBody>
      </p:sp>
      <p:sp>
        <p:nvSpPr>
          <p:cNvPr id="3" name="Footer Placeholder 2">
            <a:extLst>
              <a:ext uri="{FF2B5EF4-FFF2-40B4-BE49-F238E27FC236}">
                <a16:creationId xmlns:a16="http://schemas.microsoft.com/office/drawing/2014/main" id="{2F09430E-0EF9-BF87-587C-260193AE3CE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125859C-9BB6-E898-535F-03028EF559D1}"/>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7767939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D5FA0-AE56-4F14-75C4-F3FB8DED8E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4E2A7C0-9EA7-906F-521B-B932FC81D3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9C5D990-86D0-559C-93A0-37913508B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F3C7AD-10F4-5404-1645-48E40A89EA90}"/>
              </a:ext>
            </a:extLst>
          </p:cNvPr>
          <p:cNvSpPr>
            <a:spLocks noGrp="1"/>
          </p:cNvSpPr>
          <p:nvPr>
            <p:ph type="dt" sz="half" idx="10"/>
          </p:nvPr>
        </p:nvSpPr>
        <p:spPr/>
        <p:txBody>
          <a:bodyPr/>
          <a:lstStyle/>
          <a:p>
            <a:fld id="{DEF4B2CB-D1AB-40BC-952D-1CAC2A465621}" type="datetimeFigureOut">
              <a:rPr lang="en-IN" smtClean="0"/>
              <a:t>20-12-2022</a:t>
            </a:fld>
            <a:endParaRPr lang="en-IN"/>
          </a:p>
        </p:txBody>
      </p:sp>
      <p:sp>
        <p:nvSpPr>
          <p:cNvPr id="6" name="Footer Placeholder 5">
            <a:extLst>
              <a:ext uri="{FF2B5EF4-FFF2-40B4-BE49-F238E27FC236}">
                <a16:creationId xmlns:a16="http://schemas.microsoft.com/office/drawing/2014/main" id="{C8F0C91D-9FD2-5481-C0FC-4A73679C716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A761D3D-7464-9E22-CCA4-44703C0AD997}"/>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1243645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DF370-673D-C54A-B2E3-F574458FAF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04355C5-00A4-1DDE-BD3C-B0319ABED6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3081752-84F8-1BE2-CAD8-FABBA9BC00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CD1004-B2E1-D043-DDE0-C0A4BC2A90D4}"/>
              </a:ext>
            </a:extLst>
          </p:cNvPr>
          <p:cNvSpPr>
            <a:spLocks noGrp="1"/>
          </p:cNvSpPr>
          <p:nvPr>
            <p:ph type="dt" sz="half" idx="10"/>
          </p:nvPr>
        </p:nvSpPr>
        <p:spPr/>
        <p:txBody>
          <a:bodyPr/>
          <a:lstStyle/>
          <a:p>
            <a:fld id="{DEF4B2CB-D1AB-40BC-952D-1CAC2A465621}" type="datetimeFigureOut">
              <a:rPr lang="en-IN" smtClean="0"/>
              <a:t>20-12-2022</a:t>
            </a:fld>
            <a:endParaRPr lang="en-IN"/>
          </a:p>
        </p:txBody>
      </p:sp>
      <p:sp>
        <p:nvSpPr>
          <p:cNvPr id="6" name="Footer Placeholder 5">
            <a:extLst>
              <a:ext uri="{FF2B5EF4-FFF2-40B4-BE49-F238E27FC236}">
                <a16:creationId xmlns:a16="http://schemas.microsoft.com/office/drawing/2014/main" id="{FD455549-786A-E4A6-3134-2D659357DD2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A5ECE92-878B-09BB-B69B-704CDAD7E585}"/>
              </a:ext>
            </a:extLst>
          </p:cNvPr>
          <p:cNvSpPr>
            <a:spLocks noGrp="1"/>
          </p:cNvSpPr>
          <p:nvPr>
            <p:ph type="sldNum" sz="quarter" idx="12"/>
          </p:nvPr>
        </p:nvSpPr>
        <p:spPr/>
        <p:txBody>
          <a:bodyPr/>
          <a:lstStyle/>
          <a:p>
            <a:fld id="{E54E6E05-4F12-4534-815F-4B55801A40C4}" type="slidenum">
              <a:rPr lang="en-IN" smtClean="0"/>
              <a:t>‹#›</a:t>
            </a:fld>
            <a:endParaRPr lang="en-IN"/>
          </a:p>
        </p:txBody>
      </p:sp>
    </p:spTree>
    <p:extLst>
      <p:ext uri="{BB962C8B-B14F-4D97-AF65-F5344CB8AC3E}">
        <p14:creationId xmlns:p14="http://schemas.microsoft.com/office/powerpoint/2010/main" val="2995756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FFE26A-4913-F4B6-3BDC-B38DD02FC9F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5E7C0FF-F284-FA94-DCDB-EF66AADF38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EABD62-42FB-975B-DDA7-EE218310C2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F4B2CB-D1AB-40BC-952D-1CAC2A465621}" type="datetimeFigureOut">
              <a:rPr lang="en-IN" smtClean="0"/>
              <a:t>20-12-2022</a:t>
            </a:fld>
            <a:endParaRPr lang="en-IN"/>
          </a:p>
        </p:txBody>
      </p:sp>
      <p:sp>
        <p:nvSpPr>
          <p:cNvPr id="5" name="Footer Placeholder 4">
            <a:extLst>
              <a:ext uri="{FF2B5EF4-FFF2-40B4-BE49-F238E27FC236}">
                <a16:creationId xmlns:a16="http://schemas.microsoft.com/office/drawing/2014/main" id="{7148EA34-A2B1-543E-8801-A78ED89426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9ADF70D-1864-691A-2CCB-8E65D5DDC6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4E6E05-4F12-4534-815F-4B55801A40C4}" type="slidenum">
              <a:rPr lang="en-IN" smtClean="0"/>
              <a:t>‹#›</a:t>
            </a:fld>
            <a:endParaRPr lang="en-IN"/>
          </a:p>
        </p:txBody>
      </p:sp>
    </p:spTree>
    <p:extLst>
      <p:ext uri="{BB962C8B-B14F-4D97-AF65-F5344CB8AC3E}">
        <p14:creationId xmlns:p14="http://schemas.microsoft.com/office/powerpoint/2010/main" val="20976149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0.png"/><Relationship Id="rId5" Type="http://schemas.microsoft.com/office/2007/relationships/hdphoto" Target="../media/hdphoto3.wdp"/><Relationship Id="rId4" Type="http://schemas.openxmlformats.org/officeDocument/2006/relationships/image" Target="../media/image9.png"/><Relationship Id="rId9" Type="http://schemas.microsoft.com/office/2007/relationships/hdphoto" Target="../media/hdphoto5.wdp"/></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754AA-8778-5F14-59DE-9FB9E72EB1BD}"/>
              </a:ext>
            </a:extLst>
          </p:cNvPr>
          <p:cNvSpPr>
            <a:spLocks noGrp="1"/>
          </p:cNvSpPr>
          <p:nvPr>
            <p:ph type="ctrTitle"/>
          </p:nvPr>
        </p:nvSpPr>
        <p:spPr>
          <a:xfrm>
            <a:off x="1524000" y="1122363"/>
            <a:ext cx="9144000" cy="1473353"/>
          </a:xfrm>
        </p:spPr>
        <p:txBody>
          <a:bodyPr/>
          <a:lstStyle/>
          <a:p>
            <a:r>
              <a:rPr lang="en-IN" b="1" i="1" u="sng" dirty="0">
                <a:solidFill>
                  <a:srgbClr val="134F5C"/>
                </a:solidFill>
                <a:effectLst/>
                <a:latin typeface="Times New Roman" panose="02020603050405020304" pitchFamily="18" charset="0"/>
                <a:cs typeface="Times New Roman" panose="02020603050405020304" pitchFamily="18" charset="0"/>
              </a:rPr>
              <a:t>Face Emotion Recognition</a:t>
            </a:r>
            <a:endParaRPr lang="en-IN" b="1" i="1" u="sng"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89E4757A-EBD0-44A5-93E9-0E1AF8E26632}"/>
              </a:ext>
            </a:extLst>
          </p:cNvPr>
          <p:cNvSpPr>
            <a:spLocks noGrp="1"/>
          </p:cNvSpPr>
          <p:nvPr>
            <p:ph type="subTitle" idx="1"/>
          </p:nvPr>
        </p:nvSpPr>
        <p:spPr>
          <a:xfrm>
            <a:off x="1524000" y="3195485"/>
            <a:ext cx="9144000" cy="2133599"/>
          </a:xfrm>
        </p:spPr>
        <p:txBody>
          <a:bodyPr>
            <a:normAutofit fontScale="47500" lnSpcReduction="20000"/>
          </a:bodyPr>
          <a:lstStyle/>
          <a:p>
            <a:pPr>
              <a:lnSpc>
                <a:spcPct val="100000"/>
              </a:lnSpc>
              <a:spcBef>
                <a:spcPct val="0"/>
              </a:spcBef>
            </a:pPr>
            <a:r>
              <a:rPr lang="en-IN" sz="6000" b="1" i="1" u="sng" dirty="0">
                <a:solidFill>
                  <a:srgbClr val="134F5C"/>
                </a:solidFill>
                <a:latin typeface="Times New Roman" panose="02020603050405020304" pitchFamily="18" charset="0"/>
                <a:ea typeface="+mj-ea"/>
                <a:cs typeface="Times New Roman" panose="02020603050405020304" pitchFamily="18" charset="0"/>
              </a:rPr>
              <a:t>Team Members </a:t>
            </a:r>
          </a:p>
          <a:p>
            <a:pPr>
              <a:lnSpc>
                <a:spcPct val="100000"/>
              </a:lnSpc>
              <a:spcBef>
                <a:spcPct val="0"/>
              </a:spcBef>
            </a:pPr>
            <a:endParaRPr lang="en-IN" sz="4000" b="1" i="1" u="sng" dirty="0">
              <a:solidFill>
                <a:srgbClr val="134F5C"/>
              </a:solidFill>
              <a:latin typeface="Times New Roman" panose="02020603050405020304" pitchFamily="18" charset="0"/>
              <a:ea typeface="+mj-ea"/>
              <a:cs typeface="Times New Roman" panose="02020603050405020304" pitchFamily="18" charset="0"/>
            </a:endParaRPr>
          </a:p>
          <a:p>
            <a:pPr>
              <a:lnSpc>
                <a:spcPct val="100000"/>
              </a:lnSpc>
              <a:spcBef>
                <a:spcPct val="0"/>
              </a:spcBef>
            </a:pPr>
            <a:r>
              <a:rPr lang="en-IN" sz="6100" b="1" i="1" dirty="0">
                <a:solidFill>
                  <a:srgbClr val="134F5C"/>
                </a:solidFill>
                <a:latin typeface="Times New Roman" panose="02020603050405020304" pitchFamily="18" charset="0"/>
                <a:ea typeface="+mj-ea"/>
                <a:cs typeface="Times New Roman" panose="02020603050405020304" pitchFamily="18" charset="0"/>
              </a:rPr>
              <a:t>Monica Patil</a:t>
            </a:r>
          </a:p>
          <a:p>
            <a:pPr>
              <a:lnSpc>
                <a:spcPct val="100000"/>
              </a:lnSpc>
              <a:spcBef>
                <a:spcPct val="0"/>
              </a:spcBef>
            </a:pPr>
            <a:endParaRPr lang="en-IN" sz="2500" b="1" i="1" u="sng" dirty="0">
              <a:solidFill>
                <a:srgbClr val="134F5C"/>
              </a:solidFill>
              <a:latin typeface="Times New Roman" panose="02020603050405020304" pitchFamily="18" charset="0"/>
              <a:ea typeface="+mj-ea"/>
              <a:cs typeface="Times New Roman" panose="02020603050405020304" pitchFamily="18" charset="0"/>
            </a:endParaRPr>
          </a:p>
          <a:p>
            <a:pPr>
              <a:lnSpc>
                <a:spcPct val="100000"/>
              </a:lnSpc>
              <a:spcBef>
                <a:spcPct val="0"/>
              </a:spcBef>
            </a:pPr>
            <a:r>
              <a:rPr lang="en-IN" sz="6000" b="1" i="1" dirty="0">
                <a:solidFill>
                  <a:srgbClr val="134F5C"/>
                </a:solidFill>
                <a:latin typeface="Times New Roman" panose="02020603050405020304" pitchFamily="18" charset="0"/>
                <a:ea typeface="+mj-ea"/>
                <a:cs typeface="Times New Roman" panose="02020603050405020304" pitchFamily="18" charset="0"/>
              </a:rPr>
              <a:t>Rushikesh Vichare</a:t>
            </a:r>
          </a:p>
          <a:p>
            <a:pPr>
              <a:lnSpc>
                <a:spcPct val="100000"/>
              </a:lnSpc>
              <a:spcBef>
                <a:spcPct val="0"/>
              </a:spcBef>
            </a:pPr>
            <a:endParaRPr lang="en-IN" sz="2500" b="1" i="1" dirty="0">
              <a:solidFill>
                <a:srgbClr val="134F5C"/>
              </a:solidFill>
              <a:latin typeface="Times New Roman" panose="02020603050405020304" pitchFamily="18" charset="0"/>
              <a:ea typeface="+mj-ea"/>
              <a:cs typeface="Times New Roman" panose="02020603050405020304" pitchFamily="18" charset="0"/>
            </a:endParaRPr>
          </a:p>
          <a:p>
            <a:pPr>
              <a:lnSpc>
                <a:spcPct val="100000"/>
              </a:lnSpc>
              <a:spcBef>
                <a:spcPct val="0"/>
              </a:spcBef>
            </a:pPr>
            <a:r>
              <a:rPr lang="en-IN" sz="6000" b="1" i="1" dirty="0">
                <a:solidFill>
                  <a:srgbClr val="134F5C"/>
                </a:solidFill>
                <a:latin typeface="Times New Roman" panose="02020603050405020304" pitchFamily="18" charset="0"/>
                <a:ea typeface="+mj-ea"/>
                <a:cs typeface="Times New Roman" panose="02020603050405020304" pitchFamily="18" charset="0"/>
              </a:rPr>
              <a:t>Vinay Sanil</a:t>
            </a:r>
          </a:p>
          <a:p>
            <a:pPr>
              <a:lnSpc>
                <a:spcPct val="100000"/>
              </a:lnSpc>
              <a:spcBef>
                <a:spcPct val="0"/>
              </a:spcBef>
            </a:pPr>
            <a:endParaRPr lang="en-IN" sz="2300" b="1" i="1" dirty="0">
              <a:solidFill>
                <a:srgbClr val="134F5C"/>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10273920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838200" y="0"/>
            <a:ext cx="10515600"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Training and Test Curves</a:t>
            </a:r>
          </a:p>
        </p:txBody>
      </p:sp>
      <p:pic>
        <p:nvPicPr>
          <p:cNvPr id="4" name="Picture 3">
            <a:extLst>
              <a:ext uri="{FF2B5EF4-FFF2-40B4-BE49-F238E27FC236}">
                <a16:creationId xmlns:a16="http://schemas.microsoft.com/office/drawing/2014/main" id="{8197A44F-9945-E48F-20B6-814F2C5A92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234" y="983225"/>
            <a:ext cx="5589641" cy="3726427"/>
          </a:xfrm>
          <a:prstGeom prst="rect">
            <a:avLst/>
          </a:prstGeom>
          <a:ln>
            <a:noFill/>
          </a:ln>
          <a:effectLst>
            <a:outerShdw blurRad="190500" algn="tl" rotWithShape="0">
              <a:srgbClr val="000000">
                <a:alpha val="70000"/>
              </a:srgbClr>
            </a:outerShdw>
          </a:effectLst>
        </p:spPr>
      </p:pic>
      <p:pic>
        <p:nvPicPr>
          <p:cNvPr id="6" name="Picture 5">
            <a:extLst>
              <a:ext uri="{FF2B5EF4-FFF2-40B4-BE49-F238E27FC236}">
                <a16:creationId xmlns:a16="http://schemas.microsoft.com/office/drawing/2014/main" id="{600BC7FF-9FB3-D564-34D2-993AA3559C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477729"/>
            <a:ext cx="5866389" cy="391092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94626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838200" y="0"/>
            <a:ext cx="10515600"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Model Evaluation</a:t>
            </a:r>
          </a:p>
        </p:txBody>
      </p:sp>
      <p:pic>
        <p:nvPicPr>
          <p:cNvPr id="8" name="Picture 7">
            <a:extLst>
              <a:ext uri="{FF2B5EF4-FFF2-40B4-BE49-F238E27FC236}">
                <a16:creationId xmlns:a16="http://schemas.microsoft.com/office/drawing/2014/main" id="{6397FEB2-8415-17AF-C544-3F0E29D626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89" y="900779"/>
            <a:ext cx="10972822" cy="548641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471133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159774" y="-1"/>
            <a:ext cx="10515600" cy="775417"/>
          </a:xfrm>
        </p:spPr>
        <p:txBody>
          <a:bodyPr>
            <a:normAutofit/>
          </a:bodyPr>
          <a:lstStyle/>
          <a:p>
            <a:pPr lvl="1">
              <a:spcBef>
                <a:spcPct val="0"/>
              </a:spcBef>
            </a:pPr>
            <a:r>
              <a:rPr lang="en-IN" sz="3500" b="1" i="1" u="sng" dirty="0">
                <a:solidFill>
                  <a:srgbClr val="134F5C"/>
                </a:solidFill>
                <a:latin typeface="Times New Roman" panose="02020603050405020304" pitchFamily="18" charset="0"/>
                <a:ea typeface="+mj-ea"/>
                <a:cs typeface="Times New Roman" panose="02020603050405020304" pitchFamily="18" charset="0"/>
              </a:rPr>
              <a:t>Final Results</a:t>
            </a:r>
          </a:p>
        </p:txBody>
      </p:sp>
      <p:pic>
        <p:nvPicPr>
          <p:cNvPr id="4" name="Picture 3">
            <a:extLst>
              <a:ext uri="{FF2B5EF4-FFF2-40B4-BE49-F238E27FC236}">
                <a16:creationId xmlns:a16="http://schemas.microsoft.com/office/drawing/2014/main" id="{17A44586-DF7D-6528-E4AA-9B24BD2EE9B8}"/>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Lst>
          </a:blip>
          <a:stretch>
            <a:fillRect/>
          </a:stretch>
        </p:blipFill>
        <p:spPr>
          <a:xfrm>
            <a:off x="7414124" y="776227"/>
            <a:ext cx="3491111" cy="2714400"/>
          </a:xfrm>
          <a:prstGeom prst="rect">
            <a:avLst/>
          </a:prstGeom>
          <a:ln>
            <a:noFill/>
          </a:ln>
          <a:effectLst>
            <a:outerShdw blurRad="190500" algn="tl" rotWithShape="0">
              <a:srgbClr val="000000">
                <a:alpha val="70000"/>
              </a:srgbClr>
            </a:outerShdw>
          </a:effectLst>
        </p:spPr>
      </p:pic>
      <p:pic>
        <p:nvPicPr>
          <p:cNvPr id="6" name="Picture 5">
            <a:extLst>
              <a:ext uri="{FF2B5EF4-FFF2-40B4-BE49-F238E27FC236}">
                <a16:creationId xmlns:a16="http://schemas.microsoft.com/office/drawing/2014/main" id="{80D7EF8E-C8B5-B284-7696-B512A740F54A}"/>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a14:imgEffect>
                  </a14:imgLayer>
                </a14:imgProps>
              </a:ext>
            </a:extLst>
          </a:blip>
          <a:stretch>
            <a:fillRect/>
          </a:stretch>
        </p:blipFill>
        <p:spPr>
          <a:xfrm>
            <a:off x="7364964" y="3878593"/>
            <a:ext cx="3653024" cy="2714400"/>
          </a:xfrm>
          <a:prstGeom prst="rect">
            <a:avLst/>
          </a:prstGeom>
          <a:ln>
            <a:noFill/>
          </a:ln>
          <a:effectLst>
            <a:outerShdw blurRad="190500" algn="tl" rotWithShape="0">
              <a:srgbClr val="000000">
                <a:alpha val="70000"/>
              </a:srgbClr>
            </a:outerShdw>
          </a:effectLst>
        </p:spPr>
      </p:pic>
      <p:pic>
        <p:nvPicPr>
          <p:cNvPr id="8" name="Picture 7">
            <a:extLst>
              <a:ext uri="{FF2B5EF4-FFF2-40B4-BE49-F238E27FC236}">
                <a16:creationId xmlns:a16="http://schemas.microsoft.com/office/drawing/2014/main" id="{84073B56-C8B7-E94D-4CD7-7B6CB86B33F8}"/>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a14:imgEffect>
                  </a14:imgLayer>
                </a14:imgProps>
              </a:ext>
            </a:extLst>
          </a:blip>
          <a:stretch>
            <a:fillRect/>
          </a:stretch>
        </p:blipFill>
        <p:spPr>
          <a:xfrm>
            <a:off x="2569182" y="3878593"/>
            <a:ext cx="3594297" cy="2714400"/>
          </a:xfrm>
          <a:prstGeom prst="rect">
            <a:avLst/>
          </a:prstGeom>
          <a:ln>
            <a:noFill/>
          </a:ln>
          <a:effectLst>
            <a:outerShdw blurRad="190500" algn="tl" rotWithShape="0">
              <a:srgbClr val="000000">
                <a:alpha val="70000"/>
              </a:srgbClr>
            </a:outerShdw>
          </a:effectLst>
        </p:spPr>
      </p:pic>
      <p:pic>
        <p:nvPicPr>
          <p:cNvPr id="12" name="Picture 11">
            <a:extLst>
              <a:ext uri="{FF2B5EF4-FFF2-40B4-BE49-F238E27FC236}">
                <a16:creationId xmlns:a16="http://schemas.microsoft.com/office/drawing/2014/main" id="{00460997-E5F6-BA48-2011-67A1A9DECC76}"/>
              </a:ext>
            </a:extLst>
          </p:cNvPr>
          <p:cNvPicPr>
            <a:picLocks noChangeAspect="1"/>
          </p:cNvPicPr>
          <p:nvPr/>
        </p:nvPicPr>
        <p:blipFill>
          <a:blip r:embed="rId8">
            <a:extLst>
              <a:ext uri="{BEBA8EAE-BF5A-486C-A8C5-ECC9F3942E4B}">
                <a14:imgProps xmlns:a14="http://schemas.microsoft.com/office/drawing/2010/main">
                  <a14:imgLayer r:embed="rId9">
                    <a14:imgEffect>
                      <a14:brightnessContrast bright="20000"/>
                    </a14:imgEffect>
                  </a14:imgLayer>
                </a14:imgProps>
              </a:ext>
            </a:extLst>
          </a:blip>
          <a:stretch>
            <a:fillRect/>
          </a:stretch>
        </p:blipFill>
        <p:spPr>
          <a:xfrm>
            <a:off x="2569182" y="775417"/>
            <a:ext cx="3527235" cy="271521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329153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838200" y="0"/>
            <a:ext cx="10515600"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149A075B-D47B-F525-27AE-3AC21915FB9F}"/>
              </a:ext>
            </a:extLst>
          </p:cNvPr>
          <p:cNvSpPr>
            <a:spLocks noGrp="1"/>
          </p:cNvSpPr>
          <p:nvPr>
            <p:ph idx="1"/>
          </p:nvPr>
        </p:nvSpPr>
        <p:spPr>
          <a:xfrm>
            <a:off x="838200" y="1381943"/>
            <a:ext cx="10515600" cy="1037714"/>
          </a:xfrm>
        </p:spPr>
        <p:txBody>
          <a:bodyPr>
            <a:normAutofit/>
          </a:bodyPr>
          <a:lstStyle/>
          <a:p>
            <a:pPr marL="457200" lvl="1" indent="0">
              <a:spcBef>
                <a:spcPct val="0"/>
              </a:spcBef>
              <a:buNone/>
            </a:pPr>
            <a:r>
              <a:rPr lang="en-US" sz="2000" dirty="0">
                <a:solidFill>
                  <a:srgbClr val="134F5C"/>
                </a:solidFill>
                <a:latin typeface="Times New Roman" panose="02020603050405020304" pitchFamily="18" charset="0"/>
                <a:ea typeface="+mj-ea"/>
                <a:cs typeface="Times New Roman" panose="02020603050405020304" pitchFamily="18" charset="0"/>
              </a:rPr>
              <a:t>The model has improved the average recognition rate for most categories of images. It can be seen that the model can effectively improve the detection performance. This provides some technical support to enhance the performance of the face emotion detection system. </a:t>
            </a:r>
          </a:p>
        </p:txBody>
      </p:sp>
      <p:sp>
        <p:nvSpPr>
          <p:cNvPr id="6" name="Title 1">
            <a:extLst>
              <a:ext uri="{FF2B5EF4-FFF2-40B4-BE49-F238E27FC236}">
                <a16:creationId xmlns:a16="http://schemas.microsoft.com/office/drawing/2014/main" id="{897139B0-1440-3574-05B8-8C5448EE4647}"/>
              </a:ext>
            </a:extLst>
          </p:cNvPr>
          <p:cNvSpPr txBox="1">
            <a:spLocks/>
          </p:cNvSpPr>
          <p:nvPr/>
        </p:nvSpPr>
        <p:spPr>
          <a:xfrm>
            <a:off x="838200" y="3209565"/>
            <a:ext cx="10515600" cy="7754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lvl="1">
              <a:spcBef>
                <a:spcPct val="0"/>
              </a:spcBef>
            </a:pPr>
            <a:r>
              <a:rPr lang="en-IN" sz="4000" b="1" i="1" u="sng" kern="0" dirty="0">
                <a:solidFill>
                  <a:srgbClr val="134F5C"/>
                </a:solidFill>
                <a:latin typeface="Times New Roman" panose="02020603050405020304" pitchFamily="18" charset="0"/>
                <a:ea typeface="+mj-ea"/>
                <a:cs typeface="Times New Roman" panose="02020603050405020304" pitchFamily="18" charset="0"/>
              </a:rPr>
              <a:t>Future Scope </a:t>
            </a:r>
          </a:p>
        </p:txBody>
      </p:sp>
      <p:sp>
        <p:nvSpPr>
          <p:cNvPr id="7" name="Content Placeholder 2">
            <a:extLst>
              <a:ext uri="{FF2B5EF4-FFF2-40B4-BE49-F238E27FC236}">
                <a16:creationId xmlns:a16="http://schemas.microsoft.com/office/drawing/2014/main" id="{85CA6E95-B5E9-7EDC-8106-D46143D36688}"/>
              </a:ext>
            </a:extLst>
          </p:cNvPr>
          <p:cNvSpPr txBox="1">
            <a:spLocks/>
          </p:cNvSpPr>
          <p:nvPr/>
        </p:nvSpPr>
        <p:spPr>
          <a:xfrm>
            <a:off x="636639" y="4739458"/>
            <a:ext cx="10515600" cy="11216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Continuing to strengthen the detection of other categories of emotions is the focus of future work. </a:t>
            </a: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And the deployment of the project in a web application.</a:t>
            </a:r>
          </a:p>
        </p:txBody>
      </p:sp>
    </p:spTree>
    <p:extLst>
      <p:ext uri="{BB962C8B-B14F-4D97-AF65-F5344CB8AC3E}">
        <p14:creationId xmlns:p14="http://schemas.microsoft.com/office/powerpoint/2010/main" val="34779892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838200" y="0"/>
            <a:ext cx="10515600"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Challenges</a:t>
            </a:r>
          </a:p>
        </p:txBody>
      </p:sp>
      <p:sp>
        <p:nvSpPr>
          <p:cNvPr id="3" name="Content Placeholder 2">
            <a:extLst>
              <a:ext uri="{FF2B5EF4-FFF2-40B4-BE49-F238E27FC236}">
                <a16:creationId xmlns:a16="http://schemas.microsoft.com/office/drawing/2014/main" id="{149A075B-D47B-F525-27AE-3AC21915FB9F}"/>
              </a:ext>
            </a:extLst>
          </p:cNvPr>
          <p:cNvSpPr>
            <a:spLocks noGrp="1"/>
          </p:cNvSpPr>
          <p:nvPr>
            <p:ph idx="1"/>
          </p:nvPr>
        </p:nvSpPr>
        <p:spPr>
          <a:xfrm>
            <a:off x="779206" y="1434844"/>
            <a:ext cx="10515600" cy="1634151"/>
          </a:xfrm>
        </p:spPr>
        <p:txBody>
          <a:bodyPr>
            <a:normAutofit/>
          </a:bodyPr>
          <a:lstStyle/>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We only captured 300 images for training due to which our accuracy was affected.</a:t>
            </a:r>
          </a:p>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For achieving good accuracy we need more training data.</a:t>
            </a:r>
          </a:p>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Training model on our dataset was taking too much time due to computational problem. So, we took the help of Google Colab (GPU) for training model.</a:t>
            </a:r>
          </a:p>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Live prediction has been one of the most challenging thing in this project .</a:t>
            </a:r>
          </a:p>
        </p:txBody>
      </p:sp>
      <p:sp>
        <p:nvSpPr>
          <p:cNvPr id="4" name="Title 1">
            <a:extLst>
              <a:ext uri="{FF2B5EF4-FFF2-40B4-BE49-F238E27FC236}">
                <a16:creationId xmlns:a16="http://schemas.microsoft.com/office/drawing/2014/main" id="{C65373ED-F5D0-A426-815D-20C46A2E55F8}"/>
              </a:ext>
            </a:extLst>
          </p:cNvPr>
          <p:cNvSpPr txBox="1">
            <a:spLocks/>
          </p:cNvSpPr>
          <p:nvPr/>
        </p:nvSpPr>
        <p:spPr>
          <a:xfrm>
            <a:off x="769374" y="3422292"/>
            <a:ext cx="10515600" cy="7754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lvl="1">
              <a:spcBef>
                <a:spcPct val="0"/>
              </a:spcBef>
            </a:pPr>
            <a:r>
              <a:rPr lang="en-IN" sz="4000" b="1" i="1" u="sng" kern="0" dirty="0">
                <a:solidFill>
                  <a:srgbClr val="134F5C"/>
                </a:solidFill>
                <a:latin typeface="Times New Roman" panose="02020603050405020304" pitchFamily="18" charset="0"/>
                <a:ea typeface="+mj-ea"/>
                <a:cs typeface="Times New Roman" panose="02020603050405020304" pitchFamily="18" charset="0"/>
              </a:rPr>
              <a:t>Scope for Improvement</a:t>
            </a:r>
          </a:p>
        </p:txBody>
      </p:sp>
      <p:sp>
        <p:nvSpPr>
          <p:cNvPr id="5" name="Content Placeholder 2">
            <a:extLst>
              <a:ext uri="{FF2B5EF4-FFF2-40B4-BE49-F238E27FC236}">
                <a16:creationId xmlns:a16="http://schemas.microsoft.com/office/drawing/2014/main" id="{849A1102-1571-72A5-132B-CAB409B03CD7}"/>
              </a:ext>
            </a:extLst>
          </p:cNvPr>
          <p:cNvSpPr txBox="1">
            <a:spLocks/>
          </p:cNvSpPr>
          <p:nvPr/>
        </p:nvSpPr>
        <p:spPr>
          <a:xfrm>
            <a:off x="437923" y="4836141"/>
            <a:ext cx="10515600" cy="11123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Model  has been trained only on captured images. In future, gathering more input images could improve the performance of the model. Both Grey scale and Color Images can be included</a:t>
            </a:r>
          </a:p>
        </p:txBody>
      </p:sp>
    </p:spTree>
    <p:extLst>
      <p:ext uri="{BB962C8B-B14F-4D97-AF65-F5344CB8AC3E}">
        <p14:creationId xmlns:p14="http://schemas.microsoft.com/office/powerpoint/2010/main" val="2614672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838200" y="0"/>
            <a:ext cx="10515600"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Final Demo</a:t>
            </a:r>
          </a:p>
        </p:txBody>
      </p:sp>
      <p:pic>
        <p:nvPicPr>
          <p:cNvPr id="3" name="Face Detection">
            <a:hlinkClick r:id="" action="ppaction://media"/>
            <a:extLst>
              <a:ext uri="{FF2B5EF4-FFF2-40B4-BE49-F238E27FC236}">
                <a16:creationId xmlns:a16="http://schemas.microsoft.com/office/drawing/2014/main" id="{F0839761-1B4B-3D6E-0ADF-BF72D137DA7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80536" y="775417"/>
            <a:ext cx="9773264" cy="5522912"/>
          </a:xfrm>
          <a:prstGeom prst="rect">
            <a:avLst/>
          </a:prstGeom>
        </p:spPr>
      </p:pic>
    </p:spTree>
    <p:extLst>
      <p:ext uri="{BB962C8B-B14F-4D97-AF65-F5344CB8AC3E}">
        <p14:creationId xmlns:p14="http://schemas.microsoft.com/office/powerpoint/2010/main" val="256632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8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1516626" y="560439"/>
            <a:ext cx="10515600" cy="775417"/>
          </a:xfrm>
        </p:spPr>
        <p:txBody>
          <a:bodyPr>
            <a:normAutofit/>
          </a:bodyPr>
          <a:lstStyle/>
          <a:p>
            <a:r>
              <a:rPr lang="en-IN" sz="4000" b="1" i="1" u="sng" dirty="0">
                <a:solidFill>
                  <a:srgbClr val="134F5C"/>
                </a:solidFill>
                <a:latin typeface="Times New Roman" panose="02020603050405020304" pitchFamily="18" charset="0"/>
                <a:cs typeface="Times New Roman" panose="02020603050405020304" pitchFamily="18" charset="0"/>
              </a:rPr>
              <a:t>Contents</a:t>
            </a:r>
          </a:p>
        </p:txBody>
      </p:sp>
      <p:sp>
        <p:nvSpPr>
          <p:cNvPr id="3" name="Content Placeholder 2">
            <a:extLst>
              <a:ext uri="{FF2B5EF4-FFF2-40B4-BE49-F238E27FC236}">
                <a16:creationId xmlns:a16="http://schemas.microsoft.com/office/drawing/2014/main" id="{149A075B-D47B-F525-27AE-3AC21915FB9F}"/>
              </a:ext>
            </a:extLst>
          </p:cNvPr>
          <p:cNvSpPr>
            <a:spLocks noGrp="1"/>
          </p:cNvSpPr>
          <p:nvPr>
            <p:ph idx="1"/>
          </p:nvPr>
        </p:nvSpPr>
        <p:spPr>
          <a:xfrm>
            <a:off x="838200" y="1709482"/>
            <a:ext cx="10515600" cy="4710983"/>
          </a:xfrm>
        </p:spPr>
        <p:txBody>
          <a:bodyPr>
            <a:normAutofit/>
          </a:bodyPr>
          <a:lstStyle/>
          <a:p>
            <a:pPr lvl="1">
              <a:spcBef>
                <a:spcPct val="0"/>
              </a:spcBef>
            </a:pPr>
            <a:r>
              <a:rPr lang="en-IN" b="1" dirty="0">
                <a:solidFill>
                  <a:srgbClr val="134F5C"/>
                </a:solidFill>
                <a:latin typeface="Times New Roman" panose="02020603050405020304" pitchFamily="18" charset="0"/>
                <a:ea typeface="+mj-ea"/>
                <a:cs typeface="Times New Roman" panose="02020603050405020304" pitchFamily="18" charset="0"/>
              </a:rPr>
              <a:t>Problems Statements</a:t>
            </a:r>
          </a:p>
          <a:p>
            <a:pPr lvl="1">
              <a:spcBef>
                <a:spcPct val="0"/>
              </a:spcBef>
            </a:pPr>
            <a:r>
              <a:rPr lang="en-IN" b="1" dirty="0">
                <a:solidFill>
                  <a:srgbClr val="134F5C"/>
                </a:solidFill>
                <a:latin typeface="Times New Roman" panose="02020603050405020304" pitchFamily="18" charset="0"/>
                <a:ea typeface="+mj-ea"/>
                <a:cs typeface="Times New Roman" panose="02020603050405020304" pitchFamily="18" charset="0"/>
              </a:rPr>
              <a:t>Related Research (2)</a:t>
            </a:r>
          </a:p>
          <a:p>
            <a:pPr lvl="1">
              <a:spcBef>
                <a:spcPct val="0"/>
              </a:spcBef>
            </a:pPr>
            <a:r>
              <a:rPr lang="en-IN" b="1" dirty="0">
                <a:solidFill>
                  <a:srgbClr val="134F5C"/>
                </a:solidFill>
                <a:latin typeface="Times New Roman" panose="02020603050405020304" pitchFamily="18" charset="0"/>
                <a:ea typeface="+mj-ea"/>
                <a:cs typeface="Times New Roman" panose="02020603050405020304" pitchFamily="18" charset="0"/>
              </a:rPr>
              <a:t>Proposed Solutions</a:t>
            </a:r>
          </a:p>
          <a:p>
            <a:pPr lvl="1">
              <a:spcBef>
                <a:spcPct val="0"/>
              </a:spcBef>
            </a:pPr>
            <a:r>
              <a:rPr lang="en-IN" b="1" dirty="0">
                <a:solidFill>
                  <a:srgbClr val="134F5C"/>
                </a:solidFill>
                <a:latin typeface="Times New Roman" panose="02020603050405020304" pitchFamily="18" charset="0"/>
                <a:ea typeface="+mj-ea"/>
                <a:cs typeface="Times New Roman" panose="02020603050405020304" pitchFamily="18" charset="0"/>
              </a:rPr>
              <a:t>Data Summary and Important Dependencies</a:t>
            </a:r>
          </a:p>
          <a:p>
            <a:pPr lvl="1">
              <a:spcBef>
                <a:spcPct val="0"/>
              </a:spcBef>
            </a:pPr>
            <a:r>
              <a:rPr lang="en-IN" b="1" dirty="0">
                <a:solidFill>
                  <a:srgbClr val="134F5C"/>
                </a:solidFill>
                <a:latin typeface="Times New Roman" panose="02020603050405020304" pitchFamily="18" charset="0"/>
                <a:ea typeface="+mj-ea"/>
                <a:cs typeface="Times New Roman" panose="02020603050405020304" pitchFamily="18" charset="0"/>
              </a:rPr>
              <a:t>Project Architecture</a:t>
            </a:r>
          </a:p>
          <a:p>
            <a:pPr lvl="1">
              <a:spcBef>
                <a:spcPct val="0"/>
              </a:spcBef>
            </a:pPr>
            <a:r>
              <a:rPr lang="en-IN" b="1" dirty="0">
                <a:solidFill>
                  <a:srgbClr val="134F5C"/>
                </a:solidFill>
                <a:latin typeface="Times New Roman" panose="02020603050405020304" pitchFamily="18" charset="0"/>
                <a:ea typeface="+mj-ea"/>
                <a:cs typeface="Times New Roman" panose="02020603050405020304" pitchFamily="18" charset="0"/>
              </a:rPr>
              <a:t>Training and Test Curves</a:t>
            </a:r>
          </a:p>
          <a:p>
            <a:pPr lvl="1">
              <a:spcBef>
                <a:spcPct val="0"/>
              </a:spcBef>
            </a:pPr>
            <a:r>
              <a:rPr lang="en-IN" b="1" dirty="0">
                <a:solidFill>
                  <a:srgbClr val="134F5C"/>
                </a:solidFill>
                <a:latin typeface="Times New Roman" panose="02020603050405020304" pitchFamily="18" charset="0"/>
                <a:ea typeface="+mj-ea"/>
                <a:cs typeface="Times New Roman" panose="02020603050405020304" pitchFamily="18" charset="0"/>
              </a:rPr>
              <a:t>Model Evaluation</a:t>
            </a:r>
          </a:p>
          <a:p>
            <a:pPr lvl="1">
              <a:spcBef>
                <a:spcPct val="0"/>
              </a:spcBef>
            </a:pPr>
            <a:r>
              <a:rPr lang="en-IN" b="1" dirty="0">
                <a:solidFill>
                  <a:srgbClr val="134F5C"/>
                </a:solidFill>
                <a:latin typeface="Times New Roman" panose="02020603050405020304" pitchFamily="18" charset="0"/>
                <a:ea typeface="+mj-ea"/>
                <a:cs typeface="Times New Roman" panose="02020603050405020304" pitchFamily="18" charset="0"/>
              </a:rPr>
              <a:t>Final Results</a:t>
            </a:r>
          </a:p>
          <a:p>
            <a:pPr lvl="1">
              <a:spcBef>
                <a:spcPct val="0"/>
              </a:spcBef>
            </a:pPr>
            <a:r>
              <a:rPr lang="en-IN" b="1" dirty="0">
                <a:solidFill>
                  <a:srgbClr val="134F5C"/>
                </a:solidFill>
                <a:latin typeface="Times New Roman" panose="02020603050405020304" pitchFamily="18" charset="0"/>
                <a:ea typeface="+mj-ea"/>
                <a:cs typeface="Times New Roman" panose="02020603050405020304" pitchFamily="18" charset="0"/>
              </a:rPr>
              <a:t>Conclusion and Future Work</a:t>
            </a:r>
          </a:p>
          <a:p>
            <a:pPr lvl="1">
              <a:spcBef>
                <a:spcPct val="0"/>
              </a:spcBef>
            </a:pPr>
            <a:r>
              <a:rPr lang="en-IN" b="1" dirty="0">
                <a:solidFill>
                  <a:srgbClr val="134F5C"/>
                </a:solidFill>
                <a:latin typeface="Times New Roman" panose="02020603050405020304" pitchFamily="18" charset="0"/>
                <a:ea typeface="+mj-ea"/>
                <a:cs typeface="Times New Roman" panose="02020603050405020304" pitchFamily="18" charset="0"/>
              </a:rPr>
              <a:t>Challenges and Scope Of Improvement</a:t>
            </a:r>
          </a:p>
          <a:p>
            <a:pPr lvl="1">
              <a:spcBef>
                <a:spcPct val="0"/>
              </a:spcBef>
            </a:pPr>
            <a:r>
              <a:rPr lang="en-IN" b="1" dirty="0">
                <a:solidFill>
                  <a:srgbClr val="134F5C"/>
                </a:solidFill>
                <a:latin typeface="Times New Roman" panose="02020603050405020304" pitchFamily="18" charset="0"/>
                <a:ea typeface="+mj-ea"/>
                <a:cs typeface="Times New Roman" panose="02020603050405020304" pitchFamily="18" charset="0"/>
              </a:rPr>
              <a:t>Final Demo</a:t>
            </a:r>
          </a:p>
        </p:txBody>
      </p:sp>
    </p:spTree>
    <p:extLst>
      <p:ext uri="{BB962C8B-B14F-4D97-AF65-F5344CB8AC3E}">
        <p14:creationId xmlns:p14="http://schemas.microsoft.com/office/powerpoint/2010/main" val="7410847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838200" y="240890"/>
            <a:ext cx="10515600" cy="775417"/>
          </a:xfrm>
        </p:spPr>
        <p:txBody>
          <a:bodyPr>
            <a:normAutofit/>
          </a:bodyPr>
          <a:lstStyle/>
          <a:p>
            <a:r>
              <a:rPr lang="en-IN" sz="4000" b="1" i="1" u="sng" dirty="0">
                <a:solidFill>
                  <a:srgbClr val="134F5C"/>
                </a:solidFill>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149A075B-D47B-F525-27AE-3AC21915FB9F}"/>
              </a:ext>
            </a:extLst>
          </p:cNvPr>
          <p:cNvSpPr>
            <a:spLocks noGrp="1"/>
          </p:cNvSpPr>
          <p:nvPr>
            <p:ph idx="1"/>
          </p:nvPr>
        </p:nvSpPr>
        <p:spPr>
          <a:xfrm>
            <a:off x="907026" y="1238865"/>
            <a:ext cx="10515600" cy="5378245"/>
          </a:xfrm>
        </p:spPr>
        <p:txBody>
          <a:bodyPr>
            <a:normAutofit/>
          </a:bodyPr>
          <a:lstStyle/>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Face Emotion detection has been around for ages, taking a step forward, human emotion displayed by face and felt by brain captured in other video electric signal or image form can be approximated. Human emotion detection is the need of the hour so that modern artificial intelligence systems can emulate and gauge reactions from face. This can be helpful to make informed decision be it regarding identification of intent, promotion of offers or security related threats.</a:t>
            </a:r>
          </a:p>
          <a:p>
            <a:pPr marL="457200" lvl="1" indent="0">
              <a:spcBef>
                <a:spcPct val="0"/>
              </a:spcBef>
              <a:buNone/>
            </a:pPr>
            <a:endParaRPr lang="en-IN" sz="18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It can also be used in different fields,  for e.g. Retailers may use these metrics to evaluate customer interest. Healthcare providers can provide better service by using additional information about patients' emotional state during treatment. Entertainment producers can monitor audience engagement in events to consistently create desired content.</a:t>
            </a:r>
          </a:p>
          <a:p>
            <a:pPr marL="457200" lvl="1" indent="0">
              <a:spcBef>
                <a:spcPct val="0"/>
              </a:spcBef>
              <a:buNone/>
            </a:pPr>
            <a:endParaRPr lang="en-US"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Humans are well-trained in reading the emotions of others, in fact, at just 14 months old, babies can already tell the difference between happy and sad. But can computers do a better job than us in accessing emotional states?</a:t>
            </a:r>
          </a:p>
          <a:p>
            <a:pPr marL="457200" lvl="1" indent="0">
              <a:spcBef>
                <a:spcPct val="0"/>
              </a:spcBef>
              <a:buNone/>
            </a:pPr>
            <a:endParaRPr lang="en-US"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So our objective in this project is to train a deep learning model which can detect the emotion of face.</a:t>
            </a:r>
          </a:p>
          <a:p>
            <a:pPr lvl="1">
              <a:spcBef>
                <a:spcPct val="0"/>
              </a:spcBef>
            </a:pPr>
            <a:endParaRPr lang="en-IN" sz="2000" dirty="0">
              <a:solidFill>
                <a:srgbClr val="134F5C"/>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1082607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838200" y="226142"/>
            <a:ext cx="10515600"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Related Research Paper I</a:t>
            </a:r>
          </a:p>
        </p:txBody>
      </p:sp>
      <p:sp>
        <p:nvSpPr>
          <p:cNvPr id="3" name="Content Placeholder 2">
            <a:extLst>
              <a:ext uri="{FF2B5EF4-FFF2-40B4-BE49-F238E27FC236}">
                <a16:creationId xmlns:a16="http://schemas.microsoft.com/office/drawing/2014/main" id="{149A075B-D47B-F525-27AE-3AC21915FB9F}"/>
              </a:ext>
            </a:extLst>
          </p:cNvPr>
          <p:cNvSpPr>
            <a:spLocks noGrp="1"/>
          </p:cNvSpPr>
          <p:nvPr>
            <p:ph idx="1"/>
          </p:nvPr>
        </p:nvSpPr>
        <p:spPr>
          <a:xfrm>
            <a:off x="830826" y="1414515"/>
            <a:ext cx="10515600" cy="4710983"/>
          </a:xfrm>
        </p:spPr>
        <p:txBody>
          <a:bodyPr>
            <a:normAutofit/>
          </a:bodyPr>
          <a:lstStyle/>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IMAGE PROCESSING FACIAL EXPRESSION RECOGNITION was made by group of students of IT Institute.</a:t>
            </a:r>
          </a:p>
          <a:p>
            <a:pPr marL="457200" lvl="1" indent="0">
              <a:spcBef>
                <a:spcPct val="0"/>
              </a:spcBef>
              <a:buNone/>
            </a:pPr>
            <a:endParaRPr lang="en-IN" sz="18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Dataset used was FER-2013</a:t>
            </a:r>
          </a:p>
          <a:p>
            <a:pPr marL="457200" lvl="1" indent="0">
              <a:spcBef>
                <a:spcPct val="0"/>
              </a:spcBef>
              <a:buNone/>
            </a:pPr>
            <a:endParaRPr lang="en-IN" sz="18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CNN Model and Cascade Workflow was used to built the model and the accuracy of the model was around 65%</a:t>
            </a:r>
          </a:p>
          <a:p>
            <a:pPr marL="457200" lvl="1" indent="0">
              <a:spcBef>
                <a:spcPct val="0"/>
              </a:spcBef>
              <a:buNone/>
            </a:pPr>
            <a:endParaRPr lang="en-IN"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Challenges was incorrect prediction.</a:t>
            </a:r>
          </a:p>
          <a:p>
            <a:pPr marL="457200" lvl="1" indent="0">
              <a:spcBef>
                <a:spcPct val="0"/>
              </a:spcBef>
              <a:buNone/>
            </a:pPr>
            <a:endParaRPr lang="en-IN"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Artificial Neural Network and </a:t>
            </a:r>
            <a:r>
              <a:rPr lang="en-US" sz="2000" dirty="0">
                <a:solidFill>
                  <a:srgbClr val="134F5C"/>
                </a:solidFill>
                <a:latin typeface="Times New Roman" panose="02020603050405020304" pitchFamily="18" charset="0"/>
                <a:ea typeface="+mj-ea"/>
                <a:cs typeface="Times New Roman" panose="02020603050405020304" pitchFamily="18" charset="0"/>
              </a:rPr>
              <a:t>Deep Convolutional Neural Networks(DCNN) and added multiple dense layer and finally the accuracy achieved was 80.2%</a:t>
            </a:r>
          </a:p>
          <a:p>
            <a:pPr marL="457200" lvl="1" indent="0">
              <a:spcBef>
                <a:spcPct val="0"/>
              </a:spcBef>
              <a:buNone/>
            </a:pPr>
            <a:endParaRPr lang="en-US"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Model predicted correctly</a:t>
            </a:r>
          </a:p>
        </p:txBody>
      </p:sp>
    </p:spTree>
    <p:extLst>
      <p:ext uri="{BB962C8B-B14F-4D97-AF65-F5344CB8AC3E}">
        <p14:creationId xmlns:p14="http://schemas.microsoft.com/office/powerpoint/2010/main" val="2454991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838200" y="471948"/>
            <a:ext cx="10515600"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Related Research Paper II</a:t>
            </a:r>
          </a:p>
        </p:txBody>
      </p:sp>
      <p:sp>
        <p:nvSpPr>
          <p:cNvPr id="4" name="Content Placeholder 2">
            <a:extLst>
              <a:ext uri="{FF2B5EF4-FFF2-40B4-BE49-F238E27FC236}">
                <a16:creationId xmlns:a16="http://schemas.microsoft.com/office/drawing/2014/main" id="{FB78727F-748F-1518-C97B-54EC61267886}"/>
              </a:ext>
            </a:extLst>
          </p:cNvPr>
          <p:cNvSpPr>
            <a:spLocks noGrp="1"/>
          </p:cNvSpPr>
          <p:nvPr>
            <p:ph idx="1"/>
          </p:nvPr>
        </p:nvSpPr>
        <p:spPr>
          <a:xfrm>
            <a:off x="838200" y="1537418"/>
            <a:ext cx="10515600" cy="4371770"/>
          </a:xfrm>
        </p:spPr>
        <p:txBody>
          <a:bodyPr>
            <a:normAutofit/>
          </a:bodyPr>
          <a:lstStyle/>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A Facial Expression Recognition System using Convolutional Neural Network</a:t>
            </a:r>
            <a:r>
              <a:rPr lang="en-IN" sz="2000" dirty="0">
                <a:solidFill>
                  <a:srgbClr val="134F5C"/>
                </a:solidFill>
                <a:latin typeface="Times New Roman" panose="02020603050405020304" pitchFamily="18" charset="0"/>
                <a:ea typeface="+mj-ea"/>
                <a:cs typeface="Times New Roman" panose="02020603050405020304" pitchFamily="18" charset="0"/>
              </a:rPr>
              <a:t> was made by a students of Computer Engineering.</a:t>
            </a:r>
          </a:p>
          <a:p>
            <a:pPr marL="457200" lvl="1" indent="0">
              <a:spcBef>
                <a:spcPct val="0"/>
              </a:spcBef>
              <a:buNone/>
            </a:pPr>
            <a:endParaRPr lang="en-IN"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Kaggle facial expression dataset was used.</a:t>
            </a:r>
          </a:p>
          <a:p>
            <a:pPr marL="457200" lvl="1" indent="0">
              <a:spcBef>
                <a:spcPct val="0"/>
              </a:spcBef>
              <a:buNone/>
            </a:pPr>
            <a:endParaRPr lang="en-IN"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Convolution Neural Network (CNN) based on LeNet Architecture was used</a:t>
            </a:r>
          </a:p>
          <a:p>
            <a:pPr marL="457200" lvl="1" indent="0">
              <a:spcBef>
                <a:spcPct val="0"/>
              </a:spcBef>
              <a:buNone/>
            </a:pPr>
            <a:endParaRPr lang="en-US"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And </a:t>
            </a:r>
            <a:r>
              <a:rPr lang="en-IN" sz="2000" dirty="0">
                <a:solidFill>
                  <a:srgbClr val="134F5C"/>
                </a:solidFill>
                <a:latin typeface="Times New Roman" panose="02020603050405020304" pitchFamily="18" charset="0"/>
                <a:ea typeface="+mj-ea"/>
                <a:cs typeface="Times New Roman" panose="02020603050405020304" pitchFamily="18" charset="0"/>
              </a:rPr>
              <a:t>Haar cascade classifier from OpenCV</a:t>
            </a:r>
            <a:r>
              <a:rPr lang="en-US" sz="2000" dirty="0">
                <a:solidFill>
                  <a:srgbClr val="134F5C"/>
                </a:solidFill>
                <a:latin typeface="Times New Roman" panose="02020603050405020304" pitchFamily="18" charset="0"/>
                <a:ea typeface="+mj-ea"/>
                <a:cs typeface="Times New Roman" panose="02020603050405020304" pitchFamily="18" charset="0"/>
              </a:rPr>
              <a:t> for frames .</a:t>
            </a:r>
          </a:p>
          <a:p>
            <a:pPr marL="457200" lvl="1" indent="0">
              <a:spcBef>
                <a:spcPct val="0"/>
              </a:spcBef>
              <a:buNone/>
            </a:pPr>
            <a:endParaRPr lang="en-US"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1600" dirty="0"/>
              <a:t> </a:t>
            </a:r>
            <a:r>
              <a:rPr lang="en-US" sz="2000" dirty="0">
                <a:solidFill>
                  <a:srgbClr val="134F5C"/>
                </a:solidFill>
                <a:latin typeface="Times New Roman" panose="02020603050405020304" pitchFamily="18" charset="0"/>
                <a:ea typeface="+mj-ea"/>
                <a:cs typeface="Times New Roman" panose="02020603050405020304" pitchFamily="18" charset="0"/>
              </a:rPr>
              <a:t>A LeNet architecture based six layer convolution neural network is implemented to classify human facial expressions i.e. happy, sad, surprise, fear, anger, disgust, and neutral.</a:t>
            </a:r>
          </a:p>
          <a:p>
            <a:pPr marL="457200" lvl="1" indent="0">
              <a:spcBef>
                <a:spcPct val="0"/>
              </a:spcBef>
              <a:buNone/>
            </a:pPr>
            <a:endParaRPr lang="en-US"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The system has been evaluated using Accuracy, Precision, Recall and F1-score.</a:t>
            </a:r>
          </a:p>
          <a:p>
            <a:pPr marL="457200" lvl="1" indent="0">
              <a:spcBef>
                <a:spcPct val="0"/>
              </a:spcBef>
              <a:buNone/>
            </a:pPr>
            <a:endParaRPr lang="en-US"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The classifier achieved accuracy of 56.77 % , precision of 0.57, recall 0.57 and F1-score 0.57.</a:t>
            </a:r>
            <a:endParaRPr lang="en-IN" sz="2000" dirty="0">
              <a:solidFill>
                <a:srgbClr val="134F5C"/>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38919640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838200" y="757084"/>
            <a:ext cx="10515600"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Proposed Solutions</a:t>
            </a:r>
          </a:p>
        </p:txBody>
      </p:sp>
      <p:sp>
        <p:nvSpPr>
          <p:cNvPr id="6" name="Content Placeholder 2">
            <a:extLst>
              <a:ext uri="{FF2B5EF4-FFF2-40B4-BE49-F238E27FC236}">
                <a16:creationId xmlns:a16="http://schemas.microsoft.com/office/drawing/2014/main" id="{0DE7F943-8FDE-4E95-49B3-D98FDA93FBE8}"/>
              </a:ext>
            </a:extLst>
          </p:cNvPr>
          <p:cNvSpPr>
            <a:spLocks noGrp="1"/>
          </p:cNvSpPr>
          <p:nvPr>
            <p:ph idx="1"/>
          </p:nvPr>
        </p:nvSpPr>
        <p:spPr>
          <a:xfrm>
            <a:off x="907026" y="2172929"/>
            <a:ext cx="10515600" cy="2556387"/>
          </a:xfrm>
        </p:spPr>
        <p:txBody>
          <a:bodyPr>
            <a:normAutofit/>
          </a:bodyPr>
          <a:lstStyle/>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To build this system, we implemented a “YOLOv5”</a:t>
            </a:r>
          </a:p>
          <a:p>
            <a:pPr marL="457200" lvl="1" indent="0">
              <a:spcBef>
                <a:spcPct val="0"/>
              </a:spcBef>
              <a:buNone/>
            </a:pPr>
            <a:endParaRPr lang="en-US"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For labeling the Image, Label Image is used.</a:t>
            </a:r>
          </a:p>
          <a:p>
            <a:pPr lvl="1">
              <a:spcBef>
                <a:spcPct val="0"/>
              </a:spcBef>
            </a:pPr>
            <a:endParaRPr lang="en-US" sz="2000" dirty="0">
              <a:solidFill>
                <a:srgbClr val="134F5C"/>
              </a:solidFill>
              <a:latin typeface="Times New Roman" panose="02020603050405020304" pitchFamily="18" charset="0"/>
              <a:ea typeface="+mj-ea"/>
              <a:cs typeface="Times New Roman" panose="02020603050405020304" pitchFamily="18" charset="0"/>
            </a:endParaRP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And for live demo we have used OpenCV</a:t>
            </a:r>
          </a:p>
          <a:p>
            <a:pPr marL="457200" lvl="1" indent="0">
              <a:spcBef>
                <a:spcPct val="0"/>
              </a:spcBef>
              <a:buNone/>
            </a:pPr>
            <a:endParaRPr lang="en-IN" sz="2000" dirty="0">
              <a:solidFill>
                <a:srgbClr val="134F5C"/>
              </a:solidFill>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3115247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1005349" y="157317"/>
            <a:ext cx="10515600" cy="775417"/>
          </a:xfrm>
        </p:spPr>
        <p:txBody>
          <a:bodyPr>
            <a:normAutofit/>
          </a:bodyPr>
          <a:lstStyle/>
          <a:p>
            <a:r>
              <a:rPr lang="en-IN" sz="4000" b="1" i="1" u="sng" dirty="0">
                <a:solidFill>
                  <a:srgbClr val="134F5C"/>
                </a:solidFill>
                <a:latin typeface="Times New Roman" panose="02020603050405020304" pitchFamily="18" charset="0"/>
                <a:cs typeface="Times New Roman" panose="02020603050405020304" pitchFamily="18" charset="0"/>
              </a:rPr>
              <a:t>Data Summary</a:t>
            </a:r>
          </a:p>
        </p:txBody>
      </p:sp>
      <p:sp>
        <p:nvSpPr>
          <p:cNvPr id="3" name="Content Placeholder 2">
            <a:extLst>
              <a:ext uri="{FF2B5EF4-FFF2-40B4-BE49-F238E27FC236}">
                <a16:creationId xmlns:a16="http://schemas.microsoft.com/office/drawing/2014/main" id="{149A075B-D47B-F525-27AE-3AC21915FB9F}"/>
              </a:ext>
            </a:extLst>
          </p:cNvPr>
          <p:cNvSpPr>
            <a:spLocks noGrp="1"/>
          </p:cNvSpPr>
          <p:nvPr>
            <p:ph idx="1"/>
          </p:nvPr>
        </p:nvSpPr>
        <p:spPr>
          <a:xfrm>
            <a:off x="907026" y="1208038"/>
            <a:ext cx="10515600" cy="1692478"/>
          </a:xfrm>
        </p:spPr>
        <p:txBody>
          <a:bodyPr>
            <a:normAutofit/>
          </a:bodyPr>
          <a:lstStyle/>
          <a:p>
            <a:pPr marL="457200" lvl="1" indent="0">
              <a:spcBef>
                <a:spcPct val="0"/>
              </a:spcBef>
              <a:buNone/>
            </a:pPr>
            <a:r>
              <a:rPr lang="en-US" sz="2000" dirty="0">
                <a:solidFill>
                  <a:srgbClr val="134F5C"/>
                </a:solidFill>
                <a:latin typeface="Times New Roman" panose="02020603050405020304" pitchFamily="18" charset="0"/>
                <a:ea typeface="+mj-ea"/>
                <a:cs typeface="Times New Roman" panose="02020603050405020304" pitchFamily="18" charset="0"/>
              </a:rPr>
              <a:t>Our dataset is a collection of  captured Images of different emotions. It contains a total of around 300 face annotations, where images are also of various resolution. The dataset incorporates a range of challenges, including difficult pose angles, out-of-focus faces and low resolution. Only color images are used. </a:t>
            </a:r>
            <a:endParaRPr lang="en-IN" sz="2000" dirty="0">
              <a:solidFill>
                <a:srgbClr val="134F5C"/>
              </a:solidFill>
              <a:latin typeface="Times New Roman" panose="02020603050405020304" pitchFamily="18" charset="0"/>
              <a:ea typeface="+mj-ea"/>
              <a:cs typeface="Times New Roman" panose="02020603050405020304" pitchFamily="18" charset="0"/>
            </a:endParaRPr>
          </a:p>
        </p:txBody>
      </p:sp>
      <p:sp>
        <p:nvSpPr>
          <p:cNvPr id="4" name="Title 1">
            <a:extLst>
              <a:ext uri="{FF2B5EF4-FFF2-40B4-BE49-F238E27FC236}">
                <a16:creationId xmlns:a16="http://schemas.microsoft.com/office/drawing/2014/main" id="{4F8F32B5-E187-69DC-03E8-11E1A98FDDDC}"/>
              </a:ext>
            </a:extLst>
          </p:cNvPr>
          <p:cNvSpPr txBox="1">
            <a:spLocks/>
          </p:cNvSpPr>
          <p:nvPr/>
        </p:nvSpPr>
        <p:spPr>
          <a:xfrm>
            <a:off x="1005349" y="2788111"/>
            <a:ext cx="10515600" cy="77541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4000" b="1" i="1" u="sng" dirty="0">
                <a:solidFill>
                  <a:srgbClr val="134F5C"/>
                </a:solidFill>
                <a:latin typeface="Times New Roman" panose="02020603050405020304" pitchFamily="18" charset="0"/>
                <a:cs typeface="Times New Roman" panose="02020603050405020304" pitchFamily="18" charset="0"/>
              </a:rPr>
              <a:t>Important Dependencies</a:t>
            </a:r>
          </a:p>
        </p:txBody>
      </p:sp>
      <p:sp>
        <p:nvSpPr>
          <p:cNvPr id="5" name="Content Placeholder 2">
            <a:extLst>
              <a:ext uri="{FF2B5EF4-FFF2-40B4-BE49-F238E27FC236}">
                <a16:creationId xmlns:a16="http://schemas.microsoft.com/office/drawing/2014/main" id="{E860AD81-CCE6-A018-E294-E018CFB6D1DB}"/>
              </a:ext>
            </a:extLst>
          </p:cNvPr>
          <p:cNvSpPr txBox="1">
            <a:spLocks/>
          </p:cNvSpPr>
          <p:nvPr/>
        </p:nvSpPr>
        <p:spPr>
          <a:xfrm>
            <a:off x="838200" y="3957485"/>
            <a:ext cx="10515600" cy="169247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Pytorch (Torch Vision and Torch)</a:t>
            </a: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Yolov5</a:t>
            </a: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OpenCV</a:t>
            </a: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Git</a:t>
            </a:r>
          </a:p>
          <a:p>
            <a:pPr lvl="1">
              <a:spcBef>
                <a:spcPct val="0"/>
              </a:spcBef>
            </a:pPr>
            <a:r>
              <a:rPr lang="en-US" sz="2000" dirty="0">
                <a:solidFill>
                  <a:srgbClr val="134F5C"/>
                </a:solidFill>
                <a:latin typeface="Times New Roman" panose="02020603050405020304" pitchFamily="18" charset="0"/>
                <a:ea typeface="+mj-ea"/>
                <a:cs typeface="Times New Roman" panose="02020603050405020304" pitchFamily="18" charset="0"/>
              </a:rPr>
              <a:t>UUID (For Unique Id)</a:t>
            </a:r>
          </a:p>
          <a:p>
            <a:pPr lvl="1">
              <a:spcBef>
                <a:spcPct val="0"/>
              </a:spcBef>
            </a:pPr>
            <a:r>
              <a:rPr lang="en-IN" sz="2000" dirty="0">
                <a:solidFill>
                  <a:srgbClr val="134F5C"/>
                </a:solidFill>
                <a:latin typeface="Times New Roman" panose="02020603050405020304" pitchFamily="18" charset="0"/>
                <a:ea typeface="+mj-ea"/>
                <a:cs typeface="Times New Roman" panose="02020603050405020304" pitchFamily="18" charset="0"/>
              </a:rPr>
              <a:t>LabelImg (Custom Annotation Tool)</a:t>
            </a:r>
          </a:p>
        </p:txBody>
      </p:sp>
    </p:spTree>
    <p:extLst>
      <p:ext uri="{BB962C8B-B14F-4D97-AF65-F5344CB8AC3E}">
        <p14:creationId xmlns:p14="http://schemas.microsoft.com/office/powerpoint/2010/main" val="40961869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1A03027-EE9A-892D-CB37-B34945BD4F0D}"/>
              </a:ext>
            </a:extLst>
          </p:cNvPr>
          <p:cNvSpPr>
            <a:spLocks noGrp="1"/>
          </p:cNvSpPr>
          <p:nvPr>
            <p:ph type="title"/>
          </p:nvPr>
        </p:nvSpPr>
        <p:spPr>
          <a:xfrm>
            <a:off x="0" y="0"/>
            <a:ext cx="4575072"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Project Architecture</a:t>
            </a:r>
          </a:p>
        </p:txBody>
      </p:sp>
      <p:pic>
        <p:nvPicPr>
          <p:cNvPr id="2" name="Picture 2" descr="YOLOv5-1">
            <a:extLst>
              <a:ext uri="{FF2B5EF4-FFF2-40B4-BE49-F238E27FC236}">
                <a16:creationId xmlns:a16="http://schemas.microsoft.com/office/drawing/2014/main" id="{25C05324-3FEF-D779-19E3-609939F787B0}"/>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rcRect/>
          <a:stretch>
            <a:fillRect/>
          </a:stretch>
        </p:blipFill>
        <p:spPr bwMode="auto">
          <a:xfrm>
            <a:off x="3242070" y="704463"/>
            <a:ext cx="8949930" cy="604883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11BD8E5-F5EF-72C0-751E-D96D5AA3BA4E}"/>
              </a:ext>
            </a:extLst>
          </p:cNvPr>
          <p:cNvPicPr>
            <a:picLocks noChangeAspect="1"/>
          </p:cNvPicPr>
          <p:nvPr/>
        </p:nvPicPr>
        <p:blipFill>
          <a:blip r:embed="rId4"/>
          <a:stretch>
            <a:fillRect/>
          </a:stretch>
        </p:blipFill>
        <p:spPr>
          <a:xfrm>
            <a:off x="78049" y="1381429"/>
            <a:ext cx="3727129" cy="4694903"/>
          </a:xfrm>
          <a:prstGeom prst="rect">
            <a:avLst/>
          </a:prstGeom>
        </p:spPr>
      </p:pic>
      <p:cxnSp>
        <p:nvCxnSpPr>
          <p:cNvPr id="12" name="Straight Arrow Connector 11">
            <a:extLst>
              <a:ext uri="{FF2B5EF4-FFF2-40B4-BE49-F238E27FC236}">
                <a16:creationId xmlns:a16="http://schemas.microsoft.com/office/drawing/2014/main" id="{8C7860FF-DF3F-2B69-79E0-3344876185CE}"/>
              </a:ext>
            </a:extLst>
          </p:cNvPr>
          <p:cNvCxnSpPr>
            <a:cxnSpLocks/>
          </p:cNvCxnSpPr>
          <p:nvPr/>
        </p:nvCxnSpPr>
        <p:spPr>
          <a:xfrm>
            <a:off x="3469588" y="4167752"/>
            <a:ext cx="671179" cy="0"/>
          </a:xfrm>
          <a:prstGeom prst="straightConnector1">
            <a:avLst/>
          </a:prstGeom>
          <a:ln w="57150">
            <a:solidFill>
              <a:srgbClr val="C00000"/>
            </a:solidFill>
            <a:tailEnd type="triangle"/>
          </a:ln>
        </p:spPr>
        <p:style>
          <a:lnRef idx="3">
            <a:schemeClr val="accent2"/>
          </a:lnRef>
          <a:fillRef idx="0">
            <a:schemeClr val="accent2"/>
          </a:fillRef>
          <a:effectRef idx="2">
            <a:schemeClr val="accent2"/>
          </a:effectRef>
          <a:fontRef idx="minor">
            <a:schemeClr val="tx1"/>
          </a:fontRef>
        </p:style>
      </p:cxnSp>
      <p:sp>
        <p:nvSpPr>
          <p:cNvPr id="13" name="Title 1">
            <a:extLst>
              <a:ext uri="{FF2B5EF4-FFF2-40B4-BE49-F238E27FC236}">
                <a16:creationId xmlns:a16="http://schemas.microsoft.com/office/drawing/2014/main" id="{D854BD4B-EA9C-7D7A-85F7-F11451F8F2FF}"/>
              </a:ext>
            </a:extLst>
          </p:cNvPr>
          <p:cNvSpPr txBox="1">
            <a:spLocks/>
          </p:cNvSpPr>
          <p:nvPr/>
        </p:nvSpPr>
        <p:spPr>
          <a:xfrm>
            <a:off x="3285990" y="3728880"/>
            <a:ext cx="1038374" cy="4178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lvl="1">
              <a:spcBef>
                <a:spcPct val="0"/>
              </a:spcBef>
            </a:pPr>
            <a:r>
              <a:rPr lang="en-IN" b="1" i="1" kern="0" dirty="0">
                <a:solidFill>
                  <a:srgbClr val="134F5C"/>
                </a:solidFill>
                <a:latin typeface="Times New Roman" panose="02020603050405020304" pitchFamily="18" charset="0"/>
                <a:ea typeface="+mj-ea"/>
                <a:cs typeface="Times New Roman" panose="02020603050405020304" pitchFamily="18" charset="0"/>
              </a:rPr>
              <a:t>YOLOv5</a:t>
            </a:r>
          </a:p>
        </p:txBody>
      </p:sp>
    </p:spTree>
    <p:extLst>
      <p:ext uri="{BB962C8B-B14F-4D97-AF65-F5344CB8AC3E}">
        <p14:creationId xmlns:p14="http://schemas.microsoft.com/office/powerpoint/2010/main" val="1705873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9A79A-6647-0C74-ABB1-A9ADEDD323C7}"/>
              </a:ext>
            </a:extLst>
          </p:cNvPr>
          <p:cNvSpPr>
            <a:spLocks noGrp="1"/>
          </p:cNvSpPr>
          <p:nvPr>
            <p:ph type="title"/>
          </p:nvPr>
        </p:nvSpPr>
        <p:spPr>
          <a:xfrm>
            <a:off x="838200" y="0"/>
            <a:ext cx="10515600" cy="775417"/>
          </a:xfrm>
        </p:spPr>
        <p:txBody>
          <a:bodyPr>
            <a:normAutofit/>
          </a:bodyPr>
          <a:lstStyle/>
          <a:p>
            <a:pPr lvl="1">
              <a:spcBef>
                <a:spcPct val="0"/>
              </a:spcBef>
            </a:pPr>
            <a:r>
              <a:rPr lang="en-IN" sz="4000" b="1" i="1" u="sng" dirty="0">
                <a:solidFill>
                  <a:srgbClr val="134F5C"/>
                </a:solidFill>
                <a:latin typeface="Times New Roman" panose="02020603050405020304" pitchFamily="18" charset="0"/>
                <a:ea typeface="+mj-ea"/>
                <a:cs typeface="Times New Roman" panose="02020603050405020304" pitchFamily="18" charset="0"/>
              </a:rPr>
              <a:t>Training and Test Curves</a:t>
            </a:r>
          </a:p>
        </p:txBody>
      </p:sp>
      <p:pic>
        <p:nvPicPr>
          <p:cNvPr id="4" name="Picture 3">
            <a:extLst>
              <a:ext uri="{FF2B5EF4-FFF2-40B4-BE49-F238E27FC236}">
                <a16:creationId xmlns:a16="http://schemas.microsoft.com/office/drawing/2014/main" id="{3AAABD82-9348-6096-3FA6-05F7D95BC9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361" y="1009188"/>
            <a:ext cx="5752639" cy="3835093"/>
          </a:xfrm>
          <a:prstGeom prst="rect">
            <a:avLst/>
          </a:prstGeom>
          <a:ln>
            <a:noFill/>
          </a:ln>
          <a:effectLst>
            <a:outerShdw blurRad="190500" algn="tl" rotWithShape="0">
              <a:srgbClr val="000000">
                <a:alpha val="70000"/>
              </a:srgbClr>
            </a:outerShdw>
          </a:effectLst>
        </p:spPr>
      </p:pic>
      <p:pic>
        <p:nvPicPr>
          <p:cNvPr id="6" name="Picture 5">
            <a:extLst>
              <a:ext uri="{FF2B5EF4-FFF2-40B4-BE49-F238E27FC236}">
                <a16:creationId xmlns:a16="http://schemas.microsoft.com/office/drawing/2014/main" id="{25E70319-B65E-16BD-7254-000B87F805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6227" y="2280628"/>
            <a:ext cx="5519799" cy="431450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455542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984</TotalTime>
  <Words>757</Words>
  <Application>Microsoft Office PowerPoint</Application>
  <PresentationFormat>Widescreen</PresentationFormat>
  <Paragraphs>88</Paragraphs>
  <Slides>15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Times New Roman</vt:lpstr>
      <vt:lpstr>Office Theme</vt:lpstr>
      <vt:lpstr>Face Emotion Recognition</vt:lpstr>
      <vt:lpstr>Contents</vt:lpstr>
      <vt:lpstr>Problem Statement</vt:lpstr>
      <vt:lpstr>Related Research Paper I</vt:lpstr>
      <vt:lpstr>Related Research Paper II</vt:lpstr>
      <vt:lpstr>Proposed Solutions</vt:lpstr>
      <vt:lpstr>Data Summary</vt:lpstr>
      <vt:lpstr>Project Architecture</vt:lpstr>
      <vt:lpstr>Training and Test Curves</vt:lpstr>
      <vt:lpstr>Training and Test Curves</vt:lpstr>
      <vt:lpstr>Model Evaluation</vt:lpstr>
      <vt:lpstr>Final Results</vt:lpstr>
      <vt:lpstr>Conclusion</vt:lpstr>
      <vt:lpstr>Challenges</vt:lpstr>
      <vt:lpstr>Final 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Emotion Recognition</dc:title>
  <dc:creator>Rohit Patil</dc:creator>
  <cp:lastModifiedBy>Rohit Patil</cp:lastModifiedBy>
  <cp:revision>33</cp:revision>
  <dcterms:created xsi:type="dcterms:W3CDTF">2022-12-15T14:51:14Z</dcterms:created>
  <dcterms:modified xsi:type="dcterms:W3CDTF">2022-12-20T06:10:07Z</dcterms:modified>
</cp:coreProperties>
</file>

<file path=docProps/thumbnail.jpeg>
</file>